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48" r:id="rId2"/>
    <p:sldId id="393" r:id="rId3"/>
    <p:sldId id="490" r:id="rId4"/>
    <p:sldId id="426" r:id="rId5"/>
    <p:sldId id="395" r:id="rId6"/>
    <p:sldId id="396" r:id="rId7"/>
    <p:sldId id="487" r:id="rId8"/>
    <p:sldId id="397" r:id="rId9"/>
    <p:sldId id="398" r:id="rId10"/>
    <p:sldId id="458" r:id="rId11"/>
    <p:sldId id="405" r:id="rId12"/>
    <p:sldId id="406" r:id="rId13"/>
    <p:sldId id="408" r:id="rId14"/>
    <p:sldId id="409" r:id="rId15"/>
    <p:sldId id="48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5D5D"/>
    <a:srgbClr val="3333FF"/>
    <a:srgbClr val="3366FF"/>
    <a:srgbClr val="003399"/>
    <a:srgbClr val="0070C0"/>
    <a:srgbClr val="6699FF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57" autoAdjust="0"/>
    <p:restoredTop sz="94693" autoAdjust="0"/>
  </p:normalViewPr>
  <p:slideViewPr>
    <p:cSldViewPr snapToGrid="0" snapToObjects="1">
      <p:cViewPr varScale="1">
        <p:scale>
          <a:sx n="91" d="100"/>
          <a:sy n="91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'EAS expeditures'!$B$3:$H$3</c:f>
              <c:numCache>
                <c:formatCode>#,##0</c:formatCode>
                <c:ptCount val="7"/>
                <c:pt idx="0" formatCode="General">
                  <c:v>207000</c:v>
                </c:pt>
                <c:pt idx="1">
                  <c:v>206000</c:v>
                </c:pt>
                <c:pt idx="2">
                  <c:v>190000</c:v>
                </c:pt>
                <c:pt idx="3">
                  <c:v>245000</c:v>
                </c:pt>
                <c:pt idx="4">
                  <c:v>190000</c:v>
                </c:pt>
                <c:pt idx="5">
                  <c:v>90658</c:v>
                </c:pt>
                <c:pt idx="6">
                  <c:v>81721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'EAS expeditures'!$B$4:$H$4</c:f>
              <c:numCache>
                <c:formatCode>#,##0</c:formatCode>
                <c:ptCount val="7"/>
                <c:pt idx="0">
                  <c:v>3180000</c:v>
                </c:pt>
                <c:pt idx="1">
                  <c:v>3070000</c:v>
                </c:pt>
                <c:pt idx="2">
                  <c:v>5050000</c:v>
                </c:pt>
                <c:pt idx="3">
                  <c:v>5050000</c:v>
                </c:pt>
                <c:pt idx="4">
                  <c:v>5250000</c:v>
                </c:pt>
                <c:pt idx="5">
                  <c:v>6003058</c:v>
                </c:pt>
                <c:pt idx="6">
                  <c:v>5425612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27968"/>
        <c:axId val="90207872"/>
      </c:barChart>
      <c:catAx>
        <c:axId val="102227968"/>
        <c:scaling>
          <c:orientation val="minMax"/>
        </c:scaling>
        <c:delete val="1"/>
        <c:axPos val="b"/>
        <c:majorTickMark val="out"/>
        <c:minorTickMark val="none"/>
        <c:tickLblPos val="nextTo"/>
        <c:crossAx val="90207872"/>
        <c:crosses val="autoZero"/>
        <c:auto val="1"/>
        <c:lblAlgn val="ctr"/>
        <c:lblOffset val="100"/>
        <c:noMultiLvlLbl val="0"/>
      </c:catAx>
      <c:valAx>
        <c:axId val="902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22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980812325200644E-2"/>
          <c:y val="3.9526219107263949E-2"/>
          <c:w val="0.9145978580374895"/>
          <c:h val="0.87128707597868749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val>
            <c:numRef>
              <c:f>'Degree awarded'!$I$2:$O$2</c:f>
              <c:numCache>
                <c:formatCode>#,##0</c:formatCode>
                <c:ptCount val="7"/>
                <c:pt idx="0">
                  <c:v>24</c:v>
                </c:pt>
                <c:pt idx="1">
                  <c:v>21</c:v>
                </c:pt>
                <c:pt idx="2">
                  <c:v>33</c:v>
                </c:pt>
                <c:pt idx="3">
                  <c:v>44</c:v>
                </c:pt>
                <c:pt idx="4">
                  <c:v>46</c:v>
                </c:pt>
                <c:pt idx="5">
                  <c:v>74</c:v>
                </c:pt>
                <c:pt idx="6">
                  <c:v>71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'Degree awarded'!$I$3:$O$3</c:f>
              <c:numCache>
                <c:formatCode>#,##0</c:formatCode>
                <c:ptCount val="7"/>
                <c:pt idx="0" formatCode="General">
                  <c:v>22</c:v>
                </c:pt>
                <c:pt idx="1">
                  <c:v>32</c:v>
                </c:pt>
                <c:pt idx="2">
                  <c:v>25</c:v>
                </c:pt>
                <c:pt idx="3">
                  <c:v>33</c:v>
                </c:pt>
                <c:pt idx="4">
                  <c:v>29</c:v>
                </c:pt>
                <c:pt idx="5">
                  <c:v>68</c:v>
                </c:pt>
                <c:pt idx="6">
                  <c:v>113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'Degree awarded'!$I$4:$O$4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6</c:v>
                </c:pt>
                <c:pt idx="4">
                  <c:v>9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225216"/>
        <c:axId val="90269376"/>
        <c:axId val="0"/>
      </c:bar3DChart>
      <c:catAx>
        <c:axId val="161225216"/>
        <c:scaling>
          <c:orientation val="minMax"/>
        </c:scaling>
        <c:delete val="1"/>
        <c:axPos val="b"/>
        <c:majorTickMark val="out"/>
        <c:minorTickMark val="none"/>
        <c:tickLblPos val="nextTo"/>
        <c:crossAx val="90269376"/>
        <c:crosses val="autoZero"/>
        <c:auto val="1"/>
        <c:lblAlgn val="ctr"/>
        <c:lblOffset val="100"/>
        <c:noMultiLvlLbl val="0"/>
      </c:catAx>
      <c:valAx>
        <c:axId val="90269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1225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2B84E-CB6D-4693-BD3A-7D7C9F52F038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5E108-FF25-4753-BFA5-4361357DDB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7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5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6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5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9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2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6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2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F76DE-C3F7-274A-B665-6507DE69A88F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7D2DB-BEA7-E843-AEEF-C47B36FACC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3"/>
          <p:cNvSpPr>
            <a:spLocks noChangeArrowheads="1"/>
          </p:cNvSpPr>
          <p:nvPr userDrawn="1"/>
        </p:nvSpPr>
        <p:spPr bwMode="auto">
          <a:xfrm>
            <a:off x="8610600" y="152400"/>
            <a:ext cx="457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algn="r" eaLnBrk="1" fontAlgn="ctr" hangingPunct="1"/>
            <a:fld id="{85DB6B88-D8DB-43CE-9A59-392F070F6315}" type="slidenum">
              <a:rPr lang="en-US" altLang="en-US" sz="1400">
                <a:solidFill>
                  <a:srgbClr val="CCECFF"/>
                </a:solidFill>
              </a:rPr>
              <a:pPr algn="r" eaLnBrk="1" fontAlgn="ctr" hangingPunct="1"/>
              <a:t>‹#›</a:t>
            </a:fld>
            <a:endParaRPr lang="en-US" altLang="en-US" sz="1400" dirty="0">
              <a:solidFill>
                <a:srgbClr val="CCECFF"/>
              </a:solidFill>
            </a:endParaRPr>
          </a:p>
        </p:txBody>
      </p:sp>
      <p:sp>
        <p:nvSpPr>
          <p:cNvPr id="8" name="Line 29"/>
          <p:cNvSpPr>
            <a:spLocks noChangeShapeType="1"/>
          </p:cNvSpPr>
          <p:nvPr userDrawn="1"/>
        </p:nvSpPr>
        <p:spPr bwMode="auto">
          <a:xfrm flipH="1">
            <a:off x="457200" y="273050"/>
            <a:ext cx="8305800" cy="0"/>
          </a:xfrm>
          <a:prstGeom prst="line">
            <a:avLst/>
          </a:prstGeom>
          <a:noFill/>
          <a:ln w="38100" cmpd="dbl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A5698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" name="Picture 22" descr="uh_logo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1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ugar grad less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92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6174" y="1432800"/>
            <a:ext cx="7991287" cy="23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739775">
              <a:lnSpc>
                <a:spcPct val="120000"/>
              </a:lnSpc>
              <a:spcBef>
                <a:spcPct val="10000"/>
              </a:spcBef>
              <a:defRPr/>
            </a:pPr>
            <a:r>
              <a:rPr kumimoji="1" lang="en-US" altLang="zh-C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Welcome to AGL meeting</a:t>
            </a:r>
          </a:p>
          <a:p>
            <a:pPr algn="ctr" defTabSz="739775">
              <a:lnSpc>
                <a:spcPct val="120000"/>
              </a:lnSpc>
              <a:spcBef>
                <a:spcPct val="10000"/>
              </a:spcBef>
              <a:defRPr/>
            </a:pPr>
            <a:r>
              <a:rPr kumimoji="1"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Status of UH/EAS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59796" y="5078626"/>
            <a:ext cx="7940279" cy="16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739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739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739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739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739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739775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739775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739775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739775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kumimoji="1" lang="de-DE" altLang="zh-CN" sz="3200" b="1" dirty="0" smtClean="0">
                <a:solidFill>
                  <a:srgbClr val="0070C0"/>
                </a:solidFill>
                <a:latin typeface="Comic Sans MS" pitchFamily="66" charset="0"/>
              </a:rPr>
              <a:t>Hua-wei Zhou, UH/EAS</a:t>
            </a:r>
          </a:p>
          <a:p>
            <a:pPr algn="ctr">
              <a:spcBef>
                <a:spcPct val="20000"/>
              </a:spcBef>
              <a:spcAft>
                <a:spcPct val="20000"/>
              </a:spcAft>
            </a:pPr>
            <a:r>
              <a:rPr kumimoji="1" lang="de-DE" altLang="zh-CN" sz="3200" dirty="0" smtClean="0">
                <a:solidFill>
                  <a:srgbClr val="777777"/>
                </a:solidFill>
              </a:rPr>
              <a:t>April 2, 2014</a:t>
            </a:r>
            <a:endParaRPr kumimoji="1" lang="en-US" altLang="zh-CN" sz="3200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0672" y="1563193"/>
            <a:ext cx="8382000" cy="4994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largest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Geosciences student body in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USA in 2013: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&gt;700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students: 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96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Ph.D.,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236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M.S.,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418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B.S</a:t>
            </a:r>
            <a:r>
              <a:rPr lang="en-US" sz="2800" b="1" dirty="0" smtClean="0">
                <a:latin typeface="+mj-lt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b="1" dirty="0" smtClean="0"/>
              <a:t>B.S., M.S. and Ph.D. in Geology, Geophysics, and Atmospheric Sciences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b="1" dirty="0"/>
              <a:t>B.S. Degrees in Environmental Sciences </a:t>
            </a:r>
            <a:r>
              <a:rPr lang="en-US" sz="2800" b="1" dirty="0" smtClean="0"/>
              <a:t>&amp; Earth Sciences</a:t>
            </a:r>
            <a:endParaRPr lang="en-US" sz="2800" b="1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n-US" sz="2800" b="1" dirty="0" smtClean="0"/>
              <a:t>Professional M.S. Degrees in Geology &amp; Geophysics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0116" y="548641"/>
            <a:ext cx="8447313" cy="8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4000" b="1" dirty="0" smtClean="0">
                <a:solidFill>
                  <a:srgbClr val="0070C0"/>
                </a:solidFill>
                <a:latin typeface="Calibri" pitchFamily="34" charset="0"/>
              </a:rPr>
              <a:t>Status 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kumimoji="1" lang="en-US" altLang="zh-CN" sz="4000" b="1" dirty="0" smtClean="0">
                <a:solidFill>
                  <a:srgbClr val="0070C0"/>
                </a:solidFill>
                <a:latin typeface="Calibri" pitchFamily="34" charset="0"/>
              </a:rPr>
              <a:t>EAS: </a:t>
            </a:r>
            <a:r>
              <a:rPr kumimoji="1" lang="en-US" altLang="zh-CN" sz="4000" b="1" dirty="0" smtClean="0">
                <a:latin typeface="Calibri" pitchFamily="34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69099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771" y="375406"/>
            <a:ext cx="8822933" cy="12255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dirty="0" smtClean="0">
                <a:latin typeface="Calibri" pitchFamily="34" charset="0"/>
              </a:rPr>
              <a:t>In the past </a:t>
            </a:r>
            <a:r>
              <a:rPr lang="en-US" altLang="en-US" b="1" dirty="0" smtClean="0">
                <a:solidFill>
                  <a:srgbClr val="FF0000"/>
                </a:solidFill>
                <a:latin typeface="Calibri" pitchFamily="34" charset="0"/>
              </a:rPr>
              <a:t>5 years </a:t>
            </a:r>
            <a:r>
              <a:rPr lang="en-US" altLang="en-US" dirty="0" smtClean="0">
                <a:latin typeface="Calibri" pitchFamily="34" charset="0"/>
              </a:rPr>
              <a:t>EAS has awarded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577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n-US" dirty="0" smtClean="0">
                <a:latin typeface="Calibri" pitchFamily="34" charset="0"/>
              </a:rPr>
              <a:t>degrees – the annual graduation </a:t>
            </a:r>
            <a:r>
              <a:rPr lang="en-US" altLang="en-US" b="1" dirty="0" smtClean="0">
                <a:solidFill>
                  <a:srgbClr val="FF0000"/>
                </a:solidFill>
                <a:latin typeface="Calibri" pitchFamily="34" charset="0"/>
              </a:rPr>
              <a:t># is tripled in 5 years!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7887" y="1547838"/>
            <a:ext cx="8171252" cy="3707938"/>
            <a:chOff x="298757" y="2714448"/>
            <a:chExt cx="8171252" cy="3805863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25010791"/>
                </p:ext>
              </p:extLst>
            </p:nvPr>
          </p:nvGraphicFramePr>
          <p:xfrm>
            <a:off x="760289" y="2714448"/>
            <a:ext cx="5691883" cy="35673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3" name="Group 12"/>
            <p:cNvGrpSpPr/>
            <p:nvPr/>
          </p:nvGrpSpPr>
          <p:grpSpPr>
            <a:xfrm>
              <a:off x="6626832" y="3672742"/>
              <a:ext cx="1843177" cy="1880171"/>
              <a:chOff x="7249452" y="3154166"/>
              <a:chExt cx="1843177" cy="188017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249452" y="3154166"/>
                <a:ext cx="1843177" cy="1880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Cube 1"/>
              <p:cNvSpPr/>
              <p:nvPr/>
            </p:nvSpPr>
            <p:spPr>
              <a:xfrm>
                <a:off x="7425128" y="3385335"/>
                <a:ext cx="274320" cy="228600"/>
              </a:xfrm>
              <a:prstGeom prst="cub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Cube 7"/>
              <p:cNvSpPr/>
              <p:nvPr/>
            </p:nvSpPr>
            <p:spPr>
              <a:xfrm>
                <a:off x="7441912" y="3979524"/>
                <a:ext cx="274320" cy="228600"/>
              </a:xfrm>
              <a:prstGeom prst="cube">
                <a:avLst/>
              </a:prstGeom>
              <a:solidFill>
                <a:srgbClr val="A8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7452863" y="4534328"/>
                <a:ext cx="274320" cy="228600"/>
              </a:xfrm>
              <a:prstGeom prst="cube">
                <a:avLst/>
              </a:prstGeom>
              <a:solidFill>
                <a:srgbClr val="005EA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743809" y="4463962"/>
                <a:ext cx="13282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Bachelors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743809" y="3909158"/>
                <a:ext cx="12260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Masters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743808" y="3314969"/>
                <a:ext cx="12260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/>
                <a:r>
                  <a:rPr lang="en-US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Doctors</a:t>
                </a: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252933" y="6038024"/>
              <a:ext cx="699158" cy="37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2007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88964" y="6041786"/>
              <a:ext cx="896078" cy="37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 smtClean="0">
                  <a:solidFill>
                    <a:srgbClr val="FF0000"/>
                  </a:solidFill>
                  <a:latin typeface="Arial"/>
                </a:rPr>
                <a:t>2013</a:t>
              </a:r>
              <a:endParaRPr lang="en-US" b="1" dirty="0">
                <a:solidFill>
                  <a:srgbClr val="FF0000"/>
                </a:solidFill>
                <a:latin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10995" y="6129464"/>
              <a:ext cx="699158" cy="37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2008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10153" y="6038024"/>
              <a:ext cx="699158" cy="37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2009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88763" y="6129464"/>
              <a:ext cx="699158" cy="37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2010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7921" y="6038024"/>
              <a:ext cx="699158" cy="37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2011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98901" y="6129464"/>
              <a:ext cx="699158" cy="37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</a:rPr>
                <a:t>2012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0800000">
              <a:off x="298757" y="2874593"/>
              <a:ext cx="553998" cy="322459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EAS Degrees Awarded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8208" y="6046454"/>
              <a:ext cx="949195" cy="47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Year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289771" y="5558624"/>
            <a:ext cx="8822933" cy="1080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en-US" b="1" dirty="0">
                <a:latin typeface="Calibri" pitchFamily="34" charset="0"/>
              </a:rPr>
              <a:t>In 2013 EAS </a:t>
            </a:r>
            <a:r>
              <a:rPr lang="en-US" altLang="en-US" b="1" dirty="0" smtClean="0">
                <a:latin typeface="Calibri" pitchFamily="34" charset="0"/>
              </a:rPr>
              <a:t>awarded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n-US" b="1" dirty="0">
                <a:latin typeface="Calibri" pitchFamily="34" charset="0"/>
              </a:rPr>
              <a:t>degrees: </a:t>
            </a:r>
            <a:r>
              <a:rPr lang="en-US" alt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75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n-US" b="1" dirty="0">
                <a:latin typeface="Calibri" pitchFamily="34" charset="0"/>
              </a:rPr>
              <a:t>Bachelors,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114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n-US" b="1" dirty="0">
                <a:latin typeface="Calibri" pitchFamily="34" charset="0"/>
              </a:rPr>
              <a:t>masters, and </a:t>
            </a:r>
            <a:r>
              <a:rPr lang="en-US" altLang="en-US" b="1" dirty="0">
                <a:solidFill>
                  <a:srgbClr val="85A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11</a:t>
            </a:r>
            <a:r>
              <a:rPr lang="en-US" altLang="en-US" b="1" dirty="0">
                <a:solidFill>
                  <a:srgbClr val="85A644"/>
                </a:solidFill>
                <a:latin typeface="Calibri" pitchFamily="34" charset="0"/>
              </a:rPr>
              <a:t> </a:t>
            </a:r>
            <a:r>
              <a:rPr lang="en-US" altLang="en-US" b="1" dirty="0">
                <a:latin typeface="Calibri" pitchFamily="34" charset="0"/>
              </a:rPr>
              <a:t>doctors.</a:t>
            </a:r>
          </a:p>
        </p:txBody>
      </p:sp>
    </p:spTree>
    <p:extLst>
      <p:ext uri="{BB962C8B-B14F-4D97-AF65-F5344CB8AC3E}">
        <p14:creationId xmlns:p14="http://schemas.microsoft.com/office/powerpoint/2010/main" val="22189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276600"/>
            <a:ext cx="9144000" cy="3581400"/>
            <a:chOff x="0" y="3276600"/>
            <a:chExt cx="9144000" cy="3581400"/>
          </a:xfrm>
        </p:grpSpPr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0" y="3348038"/>
              <a:ext cx="9144000" cy="3509962"/>
              <a:chOff x="0" y="2109"/>
              <a:chExt cx="5760" cy="2211"/>
            </a:xfrm>
          </p:grpSpPr>
          <p:pic>
            <p:nvPicPr>
              <p:cNvPr id="10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109"/>
                <a:ext cx="3936" cy="22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Krediteres apropos kommunikasj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" y="2112"/>
                <a:ext cx="141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12"/>
                <a:ext cx="1243" cy="2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Text Box 26"/>
              <p:cNvSpPr txBox="1">
                <a:spLocks noChangeArrowheads="1"/>
              </p:cNvSpPr>
              <p:nvPr/>
            </p:nvSpPr>
            <p:spPr bwMode="auto">
              <a:xfrm>
                <a:off x="1248" y="2112"/>
                <a:ext cx="30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b="1" i="1" dirty="0"/>
                  <a:t>2013 UH-</a:t>
                </a:r>
                <a:r>
                  <a:rPr lang="en-US" altLang="en-US" b="1" i="1" dirty="0" err="1"/>
                  <a:t>UiS</a:t>
                </a:r>
                <a:r>
                  <a:rPr lang="en-US" altLang="en-US" b="1" i="1" dirty="0"/>
                  <a:t> exchange students </a:t>
                </a:r>
                <a:r>
                  <a:rPr lang="en-US" altLang="en-US" b="1" i="1" dirty="0" err="1"/>
                  <a:t>Yuribia</a:t>
                </a:r>
                <a:r>
                  <a:rPr lang="en-US" altLang="en-US" b="1" i="1" dirty="0"/>
                  <a:t> Munoz and Jen Campo in Svalbard</a:t>
                </a:r>
              </a:p>
            </p:txBody>
          </p:sp>
        </p:grpSp>
        <p:sp>
          <p:nvSpPr>
            <p:cNvPr id="7" name="AutoShape 18"/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20"/>
            <p:cNvSpPr>
              <a:spLocks noChangeAspect="1" noChangeArrowheads="1"/>
            </p:cNvSpPr>
            <p:nvPr/>
          </p:nvSpPr>
          <p:spPr bwMode="auto">
            <a:xfrm>
              <a:off x="4419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4"/>
            <p:cNvSpPr txBox="1">
              <a:spLocks noChangeArrowheads="1"/>
            </p:cNvSpPr>
            <p:nvPr/>
          </p:nvSpPr>
          <p:spPr>
            <a:xfrm>
              <a:off x="266700" y="5752641"/>
              <a:ext cx="8610600" cy="10969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en-US" sz="3200" b="1" dirty="0" smtClean="0">
                  <a:solidFill>
                    <a:srgbClr val="FFFF00"/>
                  </a:solidFill>
                </a:rPr>
                <a:t>University of Houston &amp; </a:t>
              </a:r>
              <a:br>
                <a:rPr lang="en-US" altLang="en-US" sz="3200" b="1" dirty="0" smtClean="0">
                  <a:solidFill>
                    <a:srgbClr val="FFFF00"/>
                  </a:solidFill>
                </a:rPr>
              </a:br>
              <a:r>
                <a:rPr lang="en-US" altLang="en-US" sz="3200" b="1" dirty="0" smtClean="0">
                  <a:solidFill>
                    <a:srgbClr val="FFFF00"/>
                  </a:solidFill>
                </a:rPr>
                <a:t>University of Stavanger, Norway </a:t>
              </a:r>
              <a:br>
                <a:rPr lang="en-US" altLang="en-US" sz="3200" b="1" dirty="0" smtClean="0">
                  <a:solidFill>
                    <a:srgbClr val="FFFF00"/>
                  </a:solidFill>
                </a:rPr>
              </a:br>
              <a:r>
                <a:rPr lang="en-US" altLang="en-US" sz="3200" b="1" dirty="0" smtClean="0">
                  <a:solidFill>
                    <a:srgbClr val="FFFF00"/>
                  </a:solidFill>
                </a:rPr>
                <a:t>Student Exchange Program</a:t>
              </a:r>
              <a:endParaRPr lang="en-US" alt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742462" y="1209920"/>
            <a:ext cx="8090209" cy="20399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Many first-class faculty members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Proximity </a:t>
            </a:r>
            <a:r>
              <a:rPr lang="en-US" sz="2400" b="1" dirty="0">
                <a:solidFill>
                  <a:srgbClr val="3366FF"/>
                </a:solidFill>
              </a:rPr>
              <a:t>to the petroleum industry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Epicenter of both applied and </a:t>
            </a:r>
            <a:r>
              <a:rPr lang="en-US" sz="2400" b="1" dirty="0">
                <a:solidFill>
                  <a:srgbClr val="3366FF"/>
                </a:solidFill>
              </a:rPr>
              <a:t>pure </a:t>
            </a:r>
            <a:r>
              <a:rPr lang="en-US" sz="2400" b="1" dirty="0" smtClean="0">
                <a:solidFill>
                  <a:srgbClr val="3366FF"/>
                </a:solidFill>
              </a:rPr>
              <a:t>geosciences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Many opportunities for international collaborations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0116" y="457200"/>
            <a:ext cx="8625838" cy="8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461963" indent="-46196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3600" b="1" dirty="0" smtClean="0">
                <a:solidFill>
                  <a:srgbClr val="0070C0"/>
                </a:solidFill>
                <a:latin typeface="Calibri" pitchFamily="34" charset="0"/>
              </a:rPr>
              <a:t>Advantages for EAS students</a:t>
            </a:r>
          </a:p>
        </p:txBody>
      </p:sp>
    </p:spTree>
    <p:extLst>
      <p:ext uri="{BB962C8B-B14F-4D97-AF65-F5344CB8AC3E}">
        <p14:creationId xmlns:p14="http://schemas.microsoft.com/office/powerpoint/2010/main" val="2662359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742462" y="1356028"/>
            <a:ext cx="8090209" cy="53752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Major challenges: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/>
              <a:t>Overwhelming student/faculty ratio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/>
              <a:t>Reducing UH support to master </a:t>
            </a:r>
            <a:r>
              <a:rPr lang="en-US" sz="2400" b="1" dirty="0" smtClean="0"/>
              <a:t>students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 smtClean="0"/>
              <a:t>Large bodies of part-time or international students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800" b="1" dirty="0"/>
          </a:p>
          <a:p>
            <a:pPr marL="2171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Some solutions:</a:t>
            </a:r>
          </a:p>
          <a:p>
            <a:pPr marL="2171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+mj-lt"/>
              </a:rPr>
              <a:t>Added 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Professional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Geoscience program</a:t>
            </a:r>
          </a:p>
          <a:p>
            <a:pPr marL="2171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+mj-lt"/>
              </a:rPr>
              <a:t>Seeking more faculty &amp; funding</a:t>
            </a:r>
          </a:p>
          <a:p>
            <a:pPr marL="2171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/>
              <a:t>Increasing admission </a:t>
            </a:r>
            <a:r>
              <a:rPr lang="en-US" sz="2400" b="1" dirty="0"/>
              <a:t>standards</a:t>
            </a:r>
          </a:p>
          <a:p>
            <a:pPr marL="2171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+mj-lt"/>
              </a:rPr>
              <a:t>Upgrading curriculums and </a:t>
            </a:r>
            <a:r>
              <a:rPr lang="en-US" sz="2400" b="1" dirty="0">
                <a:latin typeface="+mj-lt"/>
              </a:rPr>
              <a:t>facilities</a:t>
            </a:r>
            <a:endParaRPr lang="en-US" sz="2400" b="1" dirty="0" smtClean="0">
              <a:latin typeface="+mj-lt"/>
            </a:endParaRPr>
          </a:p>
          <a:p>
            <a:pPr marL="2171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latin typeface="+mj-lt"/>
              </a:rPr>
              <a:t>Emphasizing communication skills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116" y="457200"/>
            <a:ext cx="8625838" cy="8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461963" indent="-46196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3600" b="1" dirty="0" smtClean="0">
                <a:solidFill>
                  <a:srgbClr val="0070C0"/>
                </a:solidFill>
                <a:latin typeface="Calibri" pitchFamily="34" charset="0"/>
              </a:rPr>
              <a:t>Challenges &amp; Solutions for EAS students</a:t>
            </a:r>
          </a:p>
        </p:txBody>
      </p:sp>
    </p:spTree>
    <p:extLst>
      <p:ext uri="{BB962C8B-B14F-4D97-AF65-F5344CB8AC3E}">
        <p14:creationId xmlns:p14="http://schemas.microsoft.com/office/powerpoint/2010/main" val="241595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76" y="1240325"/>
            <a:ext cx="8467124" cy="539283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We will pass 80 graduates from the Professional Masters Program since 2008.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MS Cohort 14 in Petroleum Geology Started Fall 2013.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MS Cohort 15 in Petroleum Geophysics will start in Spring of 2014.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The Summer Geophysics Program will be in its 10</a:t>
            </a:r>
            <a:r>
              <a:rPr lang="en-US" sz="2700" b="1" baseline="30000" dirty="0" smtClean="0">
                <a:latin typeface="Calibri" panose="020F0502020204030204" pitchFamily="34" charset="0"/>
              </a:rPr>
              <a:t>th</a:t>
            </a:r>
            <a:r>
              <a:rPr lang="en-US" sz="2700" b="1" dirty="0" smtClean="0">
                <a:latin typeface="Calibri" panose="020F0502020204030204" pitchFamily="34" charset="0"/>
              </a:rPr>
              <a:t> year.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Scheduling for the 5</a:t>
            </a:r>
            <a:r>
              <a:rPr lang="en-US" sz="2700" b="1" baseline="30000" dirty="0" smtClean="0">
                <a:latin typeface="Calibri" panose="020F0502020204030204" pitchFamily="34" charset="0"/>
              </a:rPr>
              <a:t>th</a:t>
            </a:r>
            <a:r>
              <a:rPr lang="en-US" sz="2700" b="1" dirty="0" smtClean="0">
                <a:latin typeface="Calibri" panose="020F0502020204030204" pitchFamily="34" charset="0"/>
              </a:rPr>
              <a:t> Western </a:t>
            </a:r>
            <a:r>
              <a:rPr lang="en-US" sz="2700" b="1" dirty="0" err="1" smtClean="0">
                <a:latin typeface="Calibri" panose="020F0502020204030204" pitchFamily="34" charset="0"/>
              </a:rPr>
              <a:t>Geco</a:t>
            </a:r>
            <a:r>
              <a:rPr lang="en-US" sz="2700" b="1" dirty="0" smtClean="0">
                <a:latin typeface="Calibri" panose="020F0502020204030204" pitchFamily="34" charset="0"/>
              </a:rPr>
              <a:t> Area Geophysics University is underway.</a:t>
            </a:r>
            <a:endParaRPr lang="en-US" sz="27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116" y="457200"/>
            <a:ext cx="8625838" cy="8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461963" indent="-46196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itchFamily="34" charset="0"/>
              </a:rPr>
              <a:t>Professional Geoscience Programs &amp; Milestones</a:t>
            </a:r>
            <a:endParaRPr kumimoji="1" lang="en-US" altLang="zh-CN" sz="32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76" y="1450394"/>
            <a:ext cx="8467124" cy="38630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Retrieving &amp; use of low-frequency seismic signals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>
                <a:latin typeface="Calibri" panose="020F0502020204030204" pitchFamily="34" charset="0"/>
              </a:rPr>
              <a:t>Reverse-time imaging of seismic sources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Deformable layer tomo-statics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Migration velocity analysis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700" b="1" dirty="0" smtClean="0">
                <a:latin typeface="Calibri" panose="020F0502020204030204" pitchFamily="34" charset="0"/>
              </a:rPr>
              <a:t>Crustal seismology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0116" y="457200"/>
            <a:ext cx="8625838" cy="8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461963" indent="-461963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4000" b="1" dirty="0" smtClean="0">
                <a:solidFill>
                  <a:srgbClr val="0070C0"/>
                </a:solidFill>
                <a:latin typeface="Calibri" pitchFamily="34" charset="0"/>
              </a:rPr>
              <a:t>Finally, a list of my current research</a:t>
            </a:r>
            <a:endParaRPr kumimoji="1" lang="en-US" altLang="zh-CN" sz="40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6" name="Picture 2" descr="J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3" y="2922078"/>
            <a:ext cx="1850408" cy="24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5100" y="5572897"/>
            <a:ext cx="8830854" cy="114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algn="ctr" fontAlgn="base">
              <a:spcBef>
                <a:spcPct val="60000"/>
              </a:spcBef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US" altLang="zh-CN" sz="6000" b="1" dirty="0" smtClean="0">
                <a:solidFill>
                  <a:srgbClr val="0000FF"/>
                </a:solidFill>
                <a:latin typeface="Comic Sans MS" pitchFamily="66" charset="0"/>
                <a:ea typeface="SimSun" pitchFamily="2" charset="-122"/>
              </a:rPr>
              <a:t>Thank you!</a:t>
            </a:r>
            <a:endParaRPr kumimoji="1" lang="en-US" altLang="zh-CN" sz="6000" b="1" dirty="0">
              <a:solidFill>
                <a:srgbClr val="0000FF"/>
              </a:solidFill>
              <a:latin typeface="Comic Sans MS" pitchFamily="66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6658" y="1841156"/>
            <a:ext cx="7865534" cy="476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366FF"/>
              </a:buClr>
              <a:buFont typeface="Wingdings" panose="05000000000000000000" pitchFamily="2" charset="2"/>
              <a:buChar char="§"/>
              <a:tabLst/>
              <a:defRPr/>
            </a:pPr>
            <a:r>
              <a:rPr lang="en-US" sz="4000" b="1" dirty="0" smtClean="0">
                <a:latin typeface="Calibri"/>
              </a:rPr>
              <a:t>AGL – </a:t>
            </a:r>
            <a:r>
              <a:rPr lang="en-US" sz="4000" b="1" dirty="0" smtClean="0">
                <a:latin typeface="Calibri"/>
              </a:rPr>
              <a:t>A </a:t>
            </a:r>
            <a:r>
              <a:rPr lang="en-US" sz="4000" b="1" dirty="0" smtClean="0">
                <a:latin typeface="Calibri"/>
              </a:rPr>
              <a:t>great </a:t>
            </a:r>
            <a:r>
              <a:rPr lang="en-US" sz="4000" b="1" dirty="0" smtClean="0">
                <a:latin typeface="Calibri"/>
              </a:rPr>
              <a:t>tradition since 1978</a:t>
            </a:r>
            <a:endParaRPr lang="en-US" sz="4000" b="1" dirty="0" smtClean="0">
              <a:latin typeface="Calibri"/>
            </a:endParaRP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366FF"/>
              </a:buClr>
              <a:buFont typeface="Wingdings" panose="05000000000000000000" pitchFamily="2" charset="2"/>
              <a:buChar char="§"/>
              <a:tabLst/>
              <a:defRPr/>
            </a:pPr>
            <a:r>
              <a:rPr lang="en-US" sz="4000" b="1" dirty="0" smtClean="0">
                <a:latin typeface="Calibri"/>
              </a:rPr>
              <a:t>EAS news sampler</a:t>
            </a: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366FF"/>
              </a:buClr>
              <a:buFont typeface="Wingdings" panose="05000000000000000000" pitchFamily="2" charset="2"/>
              <a:buChar char="§"/>
              <a:tabLst/>
              <a:defRPr/>
            </a:pPr>
            <a:r>
              <a:rPr lang="en-US" sz="4000" b="1" dirty="0" smtClean="0">
                <a:latin typeface="Calibri"/>
              </a:rPr>
              <a:t>Faculty </a:t>
            </a:r>
            <a:r>
              <a:rPr lang="en-US" sz="4000" b="1" dirty="0">
                <a:latin typeface="Calibri"/>
              </a:rPr>
              <a:t>&amp; </a:t>
            </a:r>
            <a:r>
              <a:rPr lang="en-US" sz="4000" b="1" dirty="0" smtClean="0">
                <a:latin typeface="Calibri"/>
              </a:rPr>
              <a:t>facilities</a:t>
            </a:r>
            <a:endParaRPr lang="en-US" sz="4000" b="1" dirty="0">
              <a:latin typeface="Calibri"/>
            </a:endParaRPr>
          </a:p>
          <a:p>
            <a:pPr marL="571500" indent="-5715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3366FF"/>
              </a:buClr>
              <a:buFont typeface="Wingdings" panose="05000000000000000000" pitchFamily="2" charset="2"/>
              <a:buChar char="§"/>
              <a:tabLst/>
              <a:defRPr/>
            </a:pPr>
            <a:r>
              <a:rPr lang="en-US" sz="4000" b="1" dirty="0" smtClean="0">
                <a:latin typeface="Calibri"/>
              </a:rPr>
              <a:t>Students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0116" y="548641"/>
            <a:ext cx="8447313" cy="124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kumimoji="1" lang="en-US" altLang="zh-CN" sz="5400" b="1" dirty="0" smtClean="0">
                <a:solidFill>
                  <a:srgbClr val="0070C0"/>
                </a:solidFill>
                <a:latin typeface="Calibri" pitchFamily="34" charset="0"/>
              </a:rPr>
              <a:t>Welcome:  Status </a:t>
            </a:r>
            <a:r>
              <a:rPr kumimoji="1" lang="en-US" altLang="zh-CN" sz="5400" b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kumimoji="1" lang="en-US" altLang="zh-CN" sz="5400" b="1" dirty="0" smtClean="0">
                <a:solidFill>
                  <a:srgbClr val="0070C0"/>
                </a:solidFill>
                <a:latin typeface="Calibri" pitchFamily="34" charset="0"/>
              </a:rPr>
              <a:t>EAS</a:t>
            </a:r>
            <a:endParaRPr kumimoji="1" lang="en-US" altLang="zh-CN" sz="5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0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eld 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5707288"/>
            <a:ext cx="2808514" cy="115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76200" y="1244600"/>
            <a:ext cx="7834224" cy="550454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3000" b="1" dirty="0" smtClean="0"/>
              <a:t>Physical </a:t>
            </a:r>
            <a:r>
              <a:rPr lang="en-US" altLang="en-US" sz="3000" b="1" dirty="0" smtClean="0"/>
              <a:t>(robotic) modeling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dirty="0" smtClean="0">
                <a:solidFill>
                  <a:srgbClr val="0070C0"/>
                </a:solidFill>
              </a:rPr>
              <a:t>New recording electronics, piezo-pins and films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dirty="0" smtClean="0">
                <a:solidFill>
                  <a:srgbClr val="0070C0"/>
                </a:solidFill>
              </a:rPr>
              <a:t>Laser-etched &amp; 3D printed models, anisotropy, 4D</a:t>
            </a:r>
            <a:endParaRPr lang="en-US" altLang="en-US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3000" b="1" dirty="0" smtClean="0"/>
              <a:t>Field acquisition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dirty="0" smtClean="0">
                <a:solidFill>
                  <a:srgbClr val="0070C0"/>
                </a:solidFill>
              </a:rPr>
              <a:t>Vibe truck (P &amp; S), 240-channel Geodes, VSP, downhole source, well logging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dirty="0" smtClean="0">
                <a:solidFill>
                  <a:srgbClr val="0070C0"/>
                </a:solidFill>
              </a:rPr>
              <a:t>CG-5 gravimeter, three GPR systems, Trimble GPS, Leica total station, Falmouth marine boomer, MicroEel streamer</a:t>
            </a:r>
            <a:endParaRPr lang="en-US" altLang="en-US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3000" b="1" dirty="0" smtClean="0"/>
              <a:t>Data processing &amp; interpretation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800" b="1" dirty="0" smtClean="0">
                <a:solidFill>
                  <a:srgbClr val="0070C0"/>
                </a:solidFill>
              </a:rPr>
              <a:t>GEDCO VISTA, Paradigm, SU, MATLAB, Hampson-Russell, SMT, Petrel, Landmark</a:t>
            </a:r>
            <a:endParaRPr lang="en-US" altLang="en-US" b="1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altLang="en-US" sz="3000" b="1" dirty="0" smtClean="0"/>
              <a:t>Case histories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b="1" dirty="0" smtClean="0">
                <a:solidFill>
                  <a:srgbClr val="0070C0"/>
                </a:solidFill>
              </a:rPr>
              <a:t>Meteor Crater, AZ; Sacramento, CA; Jemez Pueblo, NM; Elk Basin, MT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b="1" dirty="0">
                <a:solidFill>
                  <a:srgbClr val="0070C0"/>
                </a:solidFill>
              </a:rPr>
              <a:t>Pierce Junc., LaMarque, ERP, Blue Lagoon, Hockley, Galveston</a:t>
            </a: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b="1" dirty="0" smtClean="0">
                <a:solidFill>
                  <a:srgbClr val="0070C0"/>
                </a:solidFill>
              </a:rPr>
              <a:t>Dickman, OK; Barnett, TX; Bakken, ND; Marcellus, PA; </a:t>
            </a:r>
            <a:r>
              <a:rPr lang="en-US" altLang="en-US" sz="1600" b="1" dirty="0" err="1" smtClean="0">
                <a:solidFill>
                  <a:srgbClr val="0070C0"/>
                </a:solidFill>
              </a:rPr>
              <a:t>GoM</a:t>
            </a:r>
            <a:endParaRPr lang="en-US" altLang="en-US" sz="1600" b="1" dirty="0" smtClean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  <a:spcAft>
                <a:spcPts val="300"/>
              </a:spcAft>
            </a:pPr>
            <a:r>
              <a:rPr lang="en-US" altLang="en-US" sz="1600" b="1" dirty="0" smtClean="0">
                <a:solidFill>
                  <a:srgbClr val="0070C0"/>
                </a:solidFill>
              </a:rPr>
              <a:t>Tenerife, Colombia; Mexico; Haiti</a:t>
            </a:r>
          </a:p>
        </p:txBody>
      </p:sp>
      <p:pic>
        <p:nvPicPr>
          <p:cNvPr id="11269" name="Picture 7" descr="server_clu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22" y="3656417"/>
            <a:ext cx="1682678" cy="155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IMG_524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279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0116" y="447037"/>
            <a:ext cx="8566850" cy="79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4000" b="1" dirty="0" smtClean="0">
                <a:solidFill>
                  <a:srgbClr val="0000FF"/>
                </a:solidFill>
                <a:latin typeface="Calibri" pitchFamily="34" charset="0"/>
              </a:rPr>
              <a:t>AGL – A </a:t>
            </a:r>
            <a:r>
              <a:rPr kumimoji="1" lang="en-US" altLang="zh-CN" sz="4000" b="1" dirty="0">
                <a:solidFill>
                  <a:srgbClr val="0000FF"/>
                </a:solidFill>
                <a:latin typeface="Calibri" pitchFamily="34" charset="0"/>
              </a:rPr>
              <a:t>great </a:t>
            </a:r>
            <a:r>
              <a:rPr kumimoji="1" lang="en-US" altLang="zh-CN" sz="4000" b="1" dirty="0" smtClean="0">
                <a:solidFill>
                  <a:srgbClr val="0000FF"/>
                </a:solidFill>
                <a:latin typeface="Calibri" pitchFamily="34" charset="0"/>
              </a:rPr>
              <a:t>tradition </a:t>
            </a:r>
            <a:r>
              <a:rPr kumimoji="1" lang="en-US" altLang="zh-CN" sz="4000" b="1" dirty="0">
                <a:solidFill>
                  <a:srgbClr val="0000FF"/>
                </a:solidFill>
                <a:latin typeface="Calibri" pitchFamily="34" charset="0"/>
              </a:rPr>
              <a:t>since 1978</a:t>
            </a:r>
            <a:endParaRPr kumimoji="1" lang="en-US" altLang="zh-CN" sz="40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370116" y="1454918"/>
            <a:ext cx="8566850" cy="52800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300" b="1" dirty="0">
                <a:latin typeface="Calibri" panose="020F0502020204030204" pitchFamily="34" charset="0"/>
                <a:cs typeface="Arial" panose="020B0604020202020204" pitchFamily="34" charset="0"/>
              </a:rPr>
              <a:t>EAS has awarded </a:t>
            </a:r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200 </a:t>
            </a:r>
            <a:r>
              <a:rPr lang="en-US" sz="2300" b="1" dirty="0">
                <a:latin typeface="Calibri" panose="020F0502020204030204" pitchFamily="34" charset="0"/>
                <a:cs typeface="Arial" panose="020B0604020202020204" pitchFamily="34" charset="0"/>
              </a:rPr>
              <a:t>degrees in 2013 – </a:t>
            </a:r>
            <a:r>
              <a:rPr lang="en-US" sz="23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 all-time record!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EAS continues hiring new </a:t>
            </a:r>
            <a:r>
              <a:rPr lang="en-US" sz="2300" dirty="0">
                <a:latin typeface="Calibri" panose="020F0502020204030204" pitchFamily="34" charset="0"/>
                <a:cs typeface="Arial" panose="020B0604020202020204" pitchFamily="34" charset="0"/>
              </a:rPr>
              <a:t>faculty 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(now 3 searches in Exploration Geophysics, Sedimentary Geology &amp; Geodynamics</a:t>
            </a:r>
            <a:r>
              <a:rPr lang="en-US" sz="2300" dirty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3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Kevin Burke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, a EAS professor since 1983, will receive the 2014 Arthur Holmes Medal from the European Geoscience Union (EGU)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Will Sager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, a EAS professor since 2012, was the leading author of a study that helped discover the largest single volcano on Earth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Jon Snow 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has his 11</a:t>
            </a:r>
            <a:r>
              <a:rPr lang="en-US" sz="2300" baseline="30000" dirty="0" smtClean="0"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 Nature/Science paper recently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Robert Stewart, Shuhab Khan &amp; Barry Lefer 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en-US" sz="23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Calibri" panose="020F0502020204030204" pitchFamily="34" charset="0"/>
                <a:cs typeface="Arial" panose="020B0604020202020204" pitchFamily="34" charset="0"/>
              </a:rPr>
              <a:t>won UH Teaching </a:t>
            </a:r>
            <a:r>
              <a:rPr lang="en-US" sz="2300" dirty="0">
                <a:latin typeface="Calibri" panose="020F0502020204030204" pitchFamily="34" charset="0"/>
                <a:cs typeface="Arial" panose="020B0604020202020204" pitchFamily="34" charset="0"/>
              </a:rPr>
              <a:t>Excellence Awards </a:t>
            </a:r>
            <a:endParaRPr lang="en-US" sz="23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116" y="548641"/>
            <a:ext cx="8566850" cy="79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4000" b="1" dirty="0" smtClean="0">
                <a:solidFill>
                  <a:srgbClr val="0070C0"/>
                </a:solidFill>
                <a:latin typeface="Calibri" pitchFamily="34" charset="0"/>
              </a:rPr>
              <a:t>Status </a:t>
            </a:r>
            <a:r>
              <a:rPr kumimoji="1" lang="en-US" altLang="zh-CN" sz="4000" b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kumimoji="1" lang="en-US" altLang="zh-CN" sz="4000" b="1" dirty="0" smtClean="0">
                <a:solidFill>
                  <a:srgbClr val="0070C0"/>
                </a:solidFill>
                <a:latin typeface="Calibri" pitchFamily="34" charset="0"/>
              </a:rPr>
              <a:t>EAS: </a:t>
            </a:r>
            <a:r>
              <a:rPr kumimoji="1" lang="en-US" altLang="zh-CN" sz="4000" b="1" dirty="0" smtClean="0">
                <a:latin typeface="Calibri" pitchFamily="34" charset="0"/>
              </a:rPr>
              <a:t>Recent news sampler</a:t>
            </a:r>
            <a:endParaRPr kumimoji="1" lang="en-US" altLang="zh-CN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84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381000" y="1338942"/>
            <a:ext cx="8382000" cy="53666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300" dirty="0" smtClean="0"/>
              <a:t>UH/EAS has 30 tenure-line professors, plus 20 research/adjunct professors.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33FF"/>
                </a:solidFill>
              </a:rPr>
              <a:t>Applied &amp; Exploration Geophysics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3333FF"/>
                </a:solidFill>
              </a:rPr>
              <a:t>Solid Earth Geophysics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33FF"/>
                </a:solidFill>
              </a:rPr>
              <a:t>Sedimentology &amp; Stratigraphy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3333FF"/>
                </a:solidFill>
              </a:rPr>
              <a:t>Structure &amp; Tectonics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33FF"/>
                </a:solidFill>
              </a:rPr>
              <a:t>Geochemistry, Petrology &amp; Hydrogeology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srgbClr val="3333FF"/>
                </a:solidFill>
              </a:rPr>
              <a:t>Atmospheric Science &amp; Air Quality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0116" y="548641"/>
            <a:ext cx="8566850" cy="79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v"/>
            </a:pPr>
            <a:r>
              <a:rPr kumimoji="1" lang="en-US" altLang="zh-CN" sz="3600" b="1" dirty="0" smtClean="0">
                <a:solidFill>
                  <a:srgbClr val="0070C0"/>
                </a:solidFill>
                <a:latin typeface="Calibri" pitchFamily="34" charset="0"/>
              </a:rPr>
              <a:t>Status </a:t>
            </a:r>
            <a:r>
              <a:rPr kumimoji="1" lang="en-US" altLang="zh-CN" sz="3600" b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kumimoji="1" lang="en-US" altLang="zh-CN" sz="3600" b="1" dirty="0" smtClean="0">
                <a:solidFill>
                  <a:srgbClr val="0070C0"/>
                </a:solidFill>
                <a:latin typeface="Calibri" pitchFamily="34" charset="0"/>
              </a:rPr>
              <a:t>EAS: </a:t>
            </a:r>
            <a:r>
              <a:rPr kumimoji="1" lang="en-US" altLang="zh-CN" sz="3600" b="1" dirty="0">
                <a:latin typeface="Calibri" pitchFamily="34" charset="0"/>
              </a:rPr>
              <a:t>Faculty &amp; </a:t>
            </a:r>
            <a:r>
              <a:rPr kumimoji="1" lang="en-US" altLang="zh-CN" sz="3600" b="1" dirty="0" smtClean="0">
                <a:latin typeface="Calibri" pitchFamily="34" charset="0"/>
              </a:rPr>
              <a:t>facilities</a:t>
            </a:r>
            <a:endParaRPr kumimoji="1" lang="en-US" altLang="zh-CN" sz="3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4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Text Box 53"/>
          <p:cNvSpPr txBox="1">
            <a:spLocks noChangeArrowheads="1"/>
          </p:cNvSpPr>
          <p:nvPr/>
        </p:nvSpPr>
        <p:spPr bwMode="auto">
          <a:xfrm>
            <a:off x="401638" y="281344"/>
            <a:ext cx="8153400" cy="430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t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EAS faculty</a:t>
            </a:r>
            <a:endParaRPr lang="en-US" sz="2800" b="1" dirty="0">
              <a:solidFill>
                <a:srgbClr val="FF0000"/>
              </a:solidFill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8616" r="8366" b="2000"/>
          <a:stretch/>
        </p:blipFill>
        <p:spPr bwMode="auto">
          <a:xfrm>
            <a:off x="0" y="766829"/>
            <a:ext cx="9144000" cy="61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02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man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40" y="2108507"/>
            <a:ext cx="945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kha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4142" r="11824" b="13021"/>
          <a:stretch/>
        </p:blipFill>
        <p:spPr bwMode="auto">
          <a:xfrm>
            <a:off x="6679451" y="2108507"/>
            <a:ext cx="8946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07" y="557230"/>
            <a:ext cx="945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" descr="chesnokov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57" y="557751"/>
            <a:ext cx="945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" descr="stewar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552" y="549773"/>
            <a:ext cx="94439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6" descr="aibing l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23" y="2104105"/>
            <a:ext cx="945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14" descr="H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89" y="555509"/>
            <a:ext cx="946151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Wa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54" y="2104105"/>
            <a:ext cx="94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Zho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705" y="550670"/>
            <a:ext cx="94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Sager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6465" r="18889" b="33696"/>
          <a:stretch/>
        </p:blipFill>
        <p:spPr bwMode="auto">
          <a:xfrm>
            <a:off x="4228294" y="2094869"/>
            <a:ext cx="984126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53"/>
          <p:cNvSpPr txBox="1">
            <a:spLocks noChangeArrowheads="1"/>
          </p:cNvSpPr>
          <p:nvPr/>
        </p:nvSpPr>
        <p:spPr bwMode="auto">
          <a:xfrm>
            <a:off x="401361" y="28221"/>
            <a:ext cx="2654646" cy="166199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EAS Geophysics faculty</a:t>
            </a:r>
            <a:endParaRPr lang="en-US" sz="3600" b="1" dirty="0">
              <a:solidFill>
                <a:srgbClr val="FF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327324" y="1838007"/>
            <a:ext cx="1641357" cy="111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0" indent="0" algn="r">
              <a:buClr>
                <a:srgbClr val="FF0000"/>
              </a:buClr>
              <a:buSzPct val="100000"/>
            </a:pPr>
            <a:r>
              <a:rPr kumimoji="1" lang="en-US" altLang="zh-CN" sz="3200" b="1" dirty="0" smtClean="0">
                <a:solidFill>
                  <a:srgbClr val="0070C0"/>
                </a:solidFill>
                <a:latin typeface="Calibri" pitchFamily="34" charset="0"/>
              </a:rPr>
              <a:t>Tenured faculty</a:t>
            </a:r>
            <a:endParaRPr kumimoji="1" lang="en-US" altLang="zh-CN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2" name="Picture 3" descr="goloshubi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9" y="3787067"/>
            <a:ext cx="945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0" descr="Wile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39" y="5316887"/>
            <a:ext cx="94367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6" descr="Thoms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4997" r="7533" b="13516"/>
          <a:stretch>
            <a:fillRect/>
          </a:stretch>
        </p:blipFill>
        <p:spPr bwMode="auto">
          <a:xfrm>
            <a:off x="364694" y="3790683"/>
            <a:ext cx="94629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2" descr="Hilterma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45" y="3777803"/>
            <a:ext cx="94444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4" descr="H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19" y="3786472"/>
            <a:ext cx="94619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ale-bird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07" y="3781447"/>
            <a:ext cx="94262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nieuwenhuise-d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94" y="3781447"/>
            <a:ext cx="963795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Dyau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66" y="5323518"/>
            <a:ext cx="94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Edip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08" y="5333697"/>
            <a:ext cx="94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Bartok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7" y="5316887"/>
            <a:ext cx="94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Emmet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91" y="5333697"/>
            <a:ext cx="94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bhattacharya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4" y="5322798"/>
            <a:ext cx="945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7340343" y="4436893"/>
            <a:ext cx="1803657" cy="150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0" indent="0">
              <a:buClr>
                <a:srgbClr val="FF0000"/>
              </a:buClr>
              <a:buSzPct val="100000"/>
            </a:pPr>
            <a:r>
              <a:rPr kumimoji="1" lang="en-US" altLang="zh-CN" sz="3200" b="1" dirty="0" smtClean="0">
                <a:solidFill>
                  <a:srgbClr val="0070C0"/>
                </a:solidFill>
                <a:latin typeface="Calibri" pitchFamily="34" charset="0"/>
              </a:rPr>
              <a:t>Research &amp; adjunct</a:t>
            </a:r>
          </a:p>
          <a:p>
            <a:pPr marL="0" indent="0">
              <a:buClr>
                <a:srgbClr val="FF0000"/>
              </a:buClr>
              <a:buSzPct val="100000"/>
            </a:pPr>
            <a:r>
              <a:rPr kumimoji="1" lang="en-US" altLang="zh-CN" sz="3200" b="1" dirty="0" smtClean="0">
                <a:solidFill>
                  <a:srgbClr val="0070C0"/>
                </a:solidFill>
                <a:latin typeface="Calibri" pitchFamily="34" charset="0"/>
              </a:rPr>
              <a:t>faculty</a:t>
            </a:r>
            <a:endParaRPr kumimoji="1" lang="en-US" altLang="zh-CN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2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843342"/>
              </p:ext>
            </p:extLst>
          </p:nvPr>
        </p:nvGraphicFramePr>
        <p:xfrm>
          <a:off x="755780" y="1602372"/>
          <a:ext cx="7921689" cy="425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0800000">
            <a:off x="346535" y="1753918"/>
            <a:ext cx="492443" cy="37747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000" b="1" dirty="0" smtClean="0"/>
              <a:t> Research Expenditure [$]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34898" y="5803964"/>
            <a:ext cx="74546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73705" y="5809244"/>
            <a:ext cx="74546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9" y="5803964"/>
            <a:ext cx="74546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89114" y="5809244"/>
            <a:ext cx="74546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06148" y="5809244"/>
            <a:ext cx="74546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3183" y="5807689"/>
            <a:ext cx="745465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45821" y="5809244"/>
            <a:ext cx="119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06686" y="6119647"/>
            <a:ext cx="949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Year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34898" y="1755389"/>
            <a:ext cx="2044748" cy="1373173"/>
            <a:chOff x="1534898" y="1764838"/>
            <a:chExt cx="2044748" cy="1459523"/>
          </a:xfrm>
        </p:grpSpPr>
        <p:sp>
          <p:nvSpPr>
            <p:cNvPr id="14" name="Rectangle 13"/>
            <p:cNvSpPr/>
            <p:nvPr/>
          </p:nvSpPr>
          <p:spPr>
            <a:xfrm>
              <a:off x="1534898" y="1764838"/>
              <a:ext cx="1873373" cy="145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231" y="1827733"/>
              <a:ext cx="162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Research Expenditure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93978" y="2719198"/>
              <a:ext cx="251481" cy="2332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55231" y="2512659"/>
              <a:ext cx="1624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IDC Expenditure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03751" y="1946259"/>
              <a:ext cx="251480" cy="4092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70116" y="548641"/>
            <a:ext cx="8632370" cy="8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3600" b="1" dirty="0">
                <a:solidFill>
                  <a:srgbClr val="0070C0"/>
                </a:solidFill>
                <a:latin typeface="Calibri" pitchFamily="34" charset="0"/>
              </a:rPr>
              <a:t>EAS Research </a:t>
            </a:r>
            <a:r>
              <a:rPr kumimoji="1" lang="en-US" altLang="zh-CN" sz="3600" b="1" dirty="0" smtClean="0">
                <a:solidFill>
                  <a:srgbClr val="0070C0"/>
                </a:solidFill>
                <a:latin typeface="Calibri" pitchFamily="34" charset="0"/>
              </a:rPr>
              <a:t>Expenditures</a:t>
            </a:r>
            <a:endParaRPr kumimoji="1" lang="en-US" altLang="zh-CN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23935" y="2053189"/>
            <a:ext cx="406800" cy="36121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77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304800" y="1480466"/>
            <a:ext cx="8763000" cy="4952991"/>
          </a:xfrm>
        </p:spPr>
        <p:txBody>
          <a:bodyPr>
            <a:noAutofit/>
          </a:bodyPr>
          <a:lstStyle/>
          <a:p>
            <a:pPr marL="0" indent="227013">
              <a:spcBef>
                <a:spcPts val="600"/>
              </a:spcBef>
              <a:spcAft>
                <a:spcPts val="240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world-class consortia &amp; institutes: </a:t>
            </a:r>
          </a:p>
          <a:p>
            <a:pPr marL="0" indent="227013">
              <a:spcBef>
                <a:spcPts val="600"/>
              </a:spcBef>
              <a:spcAft>
                <a:spcPts val="2400"/>
              </a:spcAft>
              <a:buClr>
                <a:srgbClr val="FF0000"/>
              </a:buClr>
              <a:defRPr/>
            </a:pPr>
            <a:r>
              <a:rPr lang="en-US" sz="3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Allied Geophysical Lab (AGL)</a:t>
            </a:r>
          </a:p>
          <a:p>
            <a:pPr marL="0" indent="227013">
              <a:spcBef>
                <a:spcPts val="600"/>
              </a:spcBef>
              <a:spcAft>
                <a:spcPts val="2400"/>
              </a:spcAft>
              <a:buClr>
                <a:srgbClr val="FF0000"/>
              </a:buClr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Caribbean Basins, Tectonics &amp; Hydrocarbons (CBTH)</a:t>
            </a:r>
          </a:p>
          <a:p>
            <a:pPr marL="0" indent="227013">
              <a:spcBef>
                <a:spcPts val="600"/>
              </a:spcBef>
              <a:spcAft>
                <a:spcPts val="2400"/>
              </a:spcAft>
              <a:buClr>
                <a:srgbClr val="FF0000"/>
              </a:buClr>
              <a:defRPr/>
            </a:pPr>
            <a:r>
              <a:rPr lang="en-US" sz="3000" b="1" dirty="0" smtClean="0"/>
              <a:t>Rock </a:t>
            </a:r>
            <a:r>
              <a:rPr lang="en-US" sz="3000" b="1" dirty="0"/>
              <a:t>Physics Lab (RPL)</a:t>
            </a:r>
          </a:p>
          <a:p>
            <a:pPr marL="0" indent="227013">
              <a:spcBef>
                <a:spcPts val="600"/>
              </a:spcBef>
              <a:spcAft>
                <a:spcPts val="2400"/>
              </a:spcAft>
              <a:buClr>
                <a:srgbClr val="FF0000"/>
              </a:buClr>
              <a:defRPr/>
            </a:pPr>
            <a:r>
              <a:rPr lang="en-US" sz="3000" b="1" dirty="0"/>
              <a:t>Geochemistry Laboratories</a:t>
            </a:r>
          </a:p>
          <a:p>
            <a:pPr marL="0" indent="227013">
              <a:spcBef>
                <a:spcPts val="600"/>
              </a:spcBef>
              <a:spcAft>
                <a:spcPts val="2400"/>
              </a:spcAft>
              <a:buClr>
                <a:srgbClr val="FF0000"/>
              </a:buClr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Institute for Climate &amp; Atmospheric Science (ICAS)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0116" y="548641"/>
            <a:ext cx="8447313" cy="8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19100" indent="-4191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1pPr>
            <a:lvl2pPr marL="742950" indent="-28575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2pPr>
            <a:lvl3pPr marL="11430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3pPr>
            <a:lvl4pPr marL="16002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4pPr>
            <a:lvl5pPr marL="2057400" indent="-228600"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5pPr>
            <a:lvl6pPr marL="25146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6pPr>
            <a:lvl7pPr marL="29718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7pPr>
            <a:lvl8pPr marL="34290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8pPr>
            <a:lvl9pPr marL="3886200" indent="-228600" eaLnBrk="0" fontAlgn="t" hangingPunct="0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  <a:ea typeface="Arial Unicode MS" pitchFamily="34" charset="-122"/>
                <a:cs typeface="Arial Unicode MS" pitchFamily="34" charset="-122"/>
              </a:defRPr>
            </a:lvl9pPr>
          </a:lstStyle>
          <a:p>
            <a:pPr marL="571500" indent="-5715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kumimoji="1" lang="en-US" altLang="zh-CN" sz="3600" b="1" dirty="0" smtClean="0">
                <a:solidFill>
                  <a:srgbClr val="0070C0"/>
                </a:solidFill>
                <a:latin typeface="Calibri" pitchFamily="34" charset="0"/>
              </a:rPr>
              <a:t>Leading EAS research facilities</a:t>
            </a:r>
            <a:endParaRPr kumimoji="1" lang="en-US" altLang="zh-CN" sz="36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82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694</Words>
  <Application>Microsoft Office PowerPoint</Application>
  <PresentationFormat>On-screen Show (4:3)</PresentationFormat>
  <Paragraphs>113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 SCH’s – 2000 – 2012 (Fall Semesters)</dc:title>
  <dc:creator>Evans Ian</dc:creator>
  <cp:lastModifiedBy>hzhou</cp:lastModifiedBy>
  <cp:revision>88</cp:revision>
  <cp:lastPrinted>2013-07-18T16:46:02Z</cp:lastPrinted>
  <dcterms:created xsi:type="dcterms:W3CDTF">2013-07-12T21:09:55Z</dcterms:created>
  <dcterms:modified xsi:type="dcterms:W3CDTF">2014-04-02T17:08:57Z</dcterms:modified>
</cp:coreProperties>
</file>